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8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1" r:id="rId25"/>
    <p:sldId id="282" r:id="rId26"/>
    <p:sldId id="278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57" autoAdjust="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4b6aebc2d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4b6aebc2d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4b6aebc2d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4b6aebc2d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4b6aebc2d_2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4b6aebc2d_2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4b6aebc2d_2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4b6aebc2d_2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4b6aebc2d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4b6aebc2d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4b6aebc2d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4b6aebc2d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4b6aebc2d_2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4b6aebc2d_2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4b6aebc2d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4b6aebc2d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4b6aebc2d_2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a4b6aebc2d_2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4b6aebc2d_2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4b6aebc2d_2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9a95d54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9a95d54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9a95d54a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9a95d54a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99a95d54af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99a95d54af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3ae00d13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3ae00d13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3ae00d13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3ae00d13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3ae00d13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3ae00d13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2046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99a95d54a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99a95d54a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9a95d5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9a95d5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9a95d54a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9a95d54a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4b6aebc2d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4b6aebc2d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4b6aebc2d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4b6aebc2d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71500" y="615638"/>
            <a:ext cx="5176800" cy="29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Wildlife conservation &amp; management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71500" y="3735263"/>
            <a:ext cx="5176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Deon Roos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0"/>
            <a:ext cx="342899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629825" y="36000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11700" y="178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Native herbivores occur at unprecedented densities</a:t>
            </a:r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3260688" y="75106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00276"/>
            <a:ext cx="3587678" cy="195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1872" y="3100276"/>
            <a:ext cx="3144003" cy="195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34909"/>
            <a:ext cx="3483791" cy="195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7675" y="3100275"/>
            <a:ext cx="1959626" cy="195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 rotWithShape="1">
          <a:blip r:embed="rId7">
            <a:alphaModFix/>
          </a:blip>
          <a:srcRect l="1477" t="19859" b="15620"/>
          <a:stretch/>
        </p:blipFill>
        <p:spPr>
          <a:xfrm>
            <a:off x="3740075" y="1034900"/>
            <a:ext cx="5307226" cy="195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64200" y="126775"/>
            <a:ext cx="5313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Disentangling complex systems</a:t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l="53009" t="23983" r="21820" b="10721"/>
          <a:stretch/>
        </p:blipFill>
        <p:spPr>
          <a:xfrm>
            <a:off x="5454850" y="0"/>
            <a:ext cx="368915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2"/>
          <p:cNvGrpSpPr/>
          <p:nvPr/>
        </p:nvGrpSpPr>
        <p:grpSpPr>
          <a:xfrm>
            <a:off x="580283" y="848069"/>
            <a:ext cx="3689252" cy="4214551"/>
            <a:chOff x="156974" y="1028700"/>
            <a:chExt cx="3285176" cy="3930750"/>
          </a:xfrm>
        </p:grpSpPr>
        <p:pic>
          <p:nvPicPr>
            <p:cNvPr id="143" name="Google Shape;143;p22"/>
            <p:cNvPicPr preferRelativeResize="0"/>
            <p:nvPr/>
          </p:nvPicPr>
          <p:blipFill rotWithShape="1">
            <a:blip r:embed="rId3">
              <a:alphaModFix/>
            </a:blip>
            <a:srcRect l="19775" t="20159" r="47800" b="8706"/>
            <a:stretch/>
          </p:blipFill>
          <p:spPr>
            <a:xfrm>
              <a:off x="156974" y="1106100"/>
              <a:ext cx="3268000" cy="3853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2"/>
            <p:cNvSpPr/>
            <p:nvPr/>
          </p:nvSpPr>
          <p:spPr>
            <a:xfrm>
              <a:off x="2401450" y="1028700"/>
              <a:ext cx="1040700" cy="309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22"/>
          <p:cNvSpPr/>
          <p:nvPr/>
        </p:nvSpPr>
        <p:spPr>
          <a:xfrm>
            <a:off x="989988" y="69946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3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53" name="Google Shape;153;p23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3"/>
          <p:cNvSpPr txBox="1"/>
          <p:nvPr/>
        </p:nvSpPr>
        <p:spPr>
          <a:xfrm>
            <a:off x="2441425" y="2474325"/>
            <a:ext cx="29673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>
                <a:solidFill>
                  <a:srgbClr val="741B47"/>
                </a:solidFill>
              </a:rPr>
              <a:t>1. Native species decline</a:t>
            </a:r>
            <a:br>
              <a:rPr lang="en-GB">
                <a:solidFill>
                  <a:schemeClr val="dk1"/>
                </a:solidFill>
              </a:rPr>
            </a:br>
            <a:r>
              <a:rPr lang="en-GB">
                <a:solidFill>
                  <a:schemeClr val="dk1"/>
                </a:solidFill>
              </a:rPr>
              <a:t>Grey squirrels have invaded most of UK and pushed red squirrels to near extinction in most places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2" name="Google Shape;162;p24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63" name="Google Shape;163;p24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4" name="Google Shape;164;p24"/>
          <p:cNvCxnSpPr>
            <a:stCxn id="163" idx="3"/>
            <a:endCxn id="159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24"/>
          <p:cNvCxnSpPr>
            <a:stCxn id="163" idx="5"/>
            <a:endCxn id="160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6" name="Google Shape;166;p24"/>
          <p:cNvSpPr txBox="1"/>
          <p:nvPr/>
        </p:nvSpPr>
        <p:spPr>
          <a:xfrm>
            <a:off x="2441300" y="470250"/>
            <a:ext cx="2967300" cy="14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741B47"/>
                </a:solidFill>
              </a:rPr>
              <a:t>2. Conservation disaster</a:t>
            </a:r>
            <a:br>
              <a:rPr lang="en-GB"/>
            </a:br>
            <a:r>
              <a:rPr lang="en-GB"/>
              <a:t>A virus introduced by greys causes acute disease in reds and contributes to their decline.</a:t>
            </a:r>
            <a:br>
              <a:rPr lang="en-GB"/>
            </a:br>
            <a:r>
              <a:rPr lang="en-GB"/>
              <a:t>Squirrel pox virus causes disease in reds but not grey.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74" name="Google Shape;174;p25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5" name="Google Shape;175;p25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76" name="Google Shape;176;p25"/>
          <p:cNvCxnSpPr>
            <a:stCxn id="175" idx="3"/>
            <a:endCxn id="171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25"/>
          <p:cNvCxnSpPr>
            <a:stCxn id="175" idx="5"/>
            <a:endCxn id="172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8" name="Google Shape;178;p25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3211225" y="729550"/>
            <a:ext cx="1427700" cy="1404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79" name="Google Shape;179;p25"/>
          <p:cNvCxnSpPr>
            <a:stCxn id="178" idx="5"/>
            <a:endCxn id="172" idx="0"/>
          </p:cNvCxnSpPr>
          <p:nvPr/>
        </p:nvCxnSpPr>
        <p:spPr>
          <a:xfrm>
            <a:off x="4429843" y="1927939"/>
            <a:ext cx="1019700" cy="16257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5"/>
          <p:cNvCxnSpPr>
            <a:stCxn id="178" idx="3"/>
            <a:endCxn id="171" idx="0"/>
          </p:cNvCxnSpPr>
          <p:nvPr/>
        </p:nvCxnSpPr>
        <p:spPr>
          <a:xfrm flipH="1">
            <a:off x="2400607" y="1927939"/>
            <a:ext cx="1019700" cy="164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81" name="Google Shape;181;p25"/>
          <p:cNvSpPr txBox="1"/>
          <p:nvPr/>
        </p:nvSpPr>
        <p:spPr>
          <a:xfrm>
            <a:off x="147050" y="151975"/>
            <a:ext cx="2967300" cy="14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741B47"/>
                </a:solidFill>
              </a:rPr>
              <a:t>3. Conservation success</a:t>
            </a:r>
            <a:br>
              <a:rPr lang="en-GB"/>
            </a:br>
            <a:r>
              <a:rPr lang="en-GB"/>
              <a:t>Pine martens are recolonising their former range. In Ireland, and maybe in Scotland, their recovery is associated with a rapid decline in greys, leaving reds unaffected.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89" name="Google Shape;189;p26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90" name="Google Shape;190;p26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91" name="Google Shape;191;p26"/>
          <p:cNvCxnSpPr>
            <a:stCxn id="190" idx="3"/>
            <a:endCxn id="186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2" name="Google Shape;192;p26"/>
          <p:cNvCxnSpPr>
            <a:stCxn id="190" idx="5"/>
            <a:endCxn id="187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93" name="Google Shape;193;p26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3211225" y="729550"/>
            <a:ext cx="1427700" cy="1404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94" name="Google Shape;194;p26"/>
          <p:cNvCxnSpPr>
            <a:stCxn id="193" idx="5"/>
            <a:endCxn id="187" idx="0"/>
          </p:cNvCxnSpPr>
          <p:nvPr/>
        </p:nvCxnSpPr>
        <p:spPr>
          <a:xfrm>
            <a:off x="4429843" y="1927939"/>
            <a:ext cx="1019700" cy="16257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195" name="Google Shape;195;p26"/>
          <p:cNvPicPr preferRelativeResize="0"/>
          <p:nvPr/>
        </p:nvPicPr>
        <p:blipFill rotWithShape="1">
          <a:blip r:embed="rId7">
            <a:alphaModFix/>
          </a:blip>
          <a:srcRect l="32845" r="8835"/>
          <a:stretch/>
        </p:blipFill>
        <p:spPr>
          <a:xfrm>
            <a:off x="5947750" y="2205000"/>
            <a:ext cx="15096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96" name="Google Shape;196;p26"/>
          <p:cNvCxnSpPr>
            <a:stCxn id="193" idx="6"/>
            <a:endCxn id="195" idx="1"/>
          </p:cNvCxnSpPr>
          <p:nvPr/>
        </p:nvCxnSpPr>
        <p:spPr>
          <a:xfrm>
            <a:off x="4638925" y="1431550"/>
            <a:ext cx="1530000" cy="98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6"/>
          <p:cNvCxnSpPr>
            <a:stCxn id="193" idx="3"/>
            <a:endCxn id="186" idx="0"/>
          </p:cNvCxnSpPr>
          <p:nvPr/>
        </p:nvCxnSpPr>
        <p:spPr>
          <a:xfrm flipH="1">
            <a:off x="2400607" y="1927939"/>
            <a:ext cx="1019700" cy="164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98" name="Google Shape;198;p26"/>
          <p:cNvSpPr txBox="1"/>
          <p:nvPr/>
        </p:nvSpPr>
        <p:spPr>
          <a:xfrm>
            <a:off x="40475" y="145925"/>
            <a:ext cx="2967300" cy="14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741B47"/>
                </a:solidFill>
              </a:rPr>
              <a:t>4. Conservation concerns</a:t>
            </a:r>
            <a:br>
              <a:rPr lang="en-GB"/>
            </a:br>
            <a:r>
              <a:rPr lang="en-GB"/>
              <a:t>Pine martens predate nests and broods of the endangered capercaillie, causing concerns amongst some conservationists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7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06" name="Google Shape;206;p27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7" name="Google Shape;207;p27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08" name="Google Shape;208;p27"/>
          <p:cNvCxnSpPr>
            <a:stCxn id="207" idx="3"/>
            <a:endCxn id="203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" name="Google Shape;209;p27"/>
          <p:cNvCxnSpPr>
            <a:stCxn id="207" idx="5"/>
            <a:endCxn id="204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10" name="Google Shape;210;p27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3211225" y="729550"/>
            <a:ext cx="1427700" cy="1404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11" name="Google Shape;211;p27"/>
          <p:cNvCxnSpPr>
            <a:stCxn id="210" idx="5"/>
            <a:endCxn id="204" idx="0"/>
          </p:cNvCxnSpPr>
          <p:nvPr/>
        </p:nvCxnSpPr>
        <p:spPr>
          <a:xfrm>
            <a:off x="4429843" y="1927939"/>
            <a:ext cx="1019700" cy="16257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12" name="Google Shape;212;p27"/>
          <p:cNvPicPr preferRelativeResize="0"/>
          <p:nvPr/>
        </p:nvPicPr>
        <p:blipFill rotWithShape="1">
          <a:blip r:embed="rId7">
            <a:alphaModFix/>
          </a:blip>
          <a:srcRect l="32845" r="8835"/>
          <a:stretch/>
        </p:blipFill>
        <p:spPr>
          <a:xfrm>
            <a:off x="5947750" y="2205000"/>
            <a:ext cx="15096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13" name="Google Shape;213;p27"/>
          <p:cNvCxnSpPr>
            <a:stCxn id="210" idx="6"/>
            <a:endCxn id="212" idx="1"/>
          </p:cNvCxnSpPr>
          <p:nvPr/>
        </p:nvCxnSpPr>
        <p:spPr>
          <a:xfrm>
            <a:off x="4638925" y="1431550"/>
            <a:ext cx="1530000" cy="98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14" name="Google Shape;214;p27"/>
          <p:cNvCxnSpPr>
            <a:stCxn id="210" idx="3"/>
            <a:endCxn id="203" idx="0"/>
          </p:cNvCxnSpPr>
          <p:nvPr/>
        </p:nvCxnSpPr>
        <p:spPr>
          <a:xfrm flipH="1">
            <a:off x="2400607" y="1927939"/>
            <a:ext cx="1019700" cy="164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15" name="Google Shape;215;p27"/>
          <p:cNvPicPr preferRelativeResize="0"/>
          <p:nvPr/>
        </p:nvPicPr>
        <p:blipFill rotWithShape="1">
          <a:blip r:embed="rId8">
            <a:alphaModFix/>
          </a:blip>
          <a:srcRect l="16247" r="18838"/>
          <a:stretch/>
        </p:blipFill>
        <p:spPr>
          <a:xfrm>
            <a:off x="5673250" y="321725"/>
            <a:ext cx="1248900" cy="12804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16" name="Google Shape;216;p27"/>
          <p:cNvCxnSpPr>
            <a:stCxn id="215" idx="2"/>
            <a:endCxn id="210" idx="7"/>
          </p:cNvCxnSpPr>
          <p:nvPr/>
        </p:nvCxnSpPr>
        <p:spPr>
          <a:xfrm rot="10800000">
            <a:off x="4429750" y="935225"/>
            <a:ext cx="1243500" cy="267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27"/>
          <p:cNvCxnSpPr>
            <a:stCxn id="215" idx="4"/>
            <a:endCxn id="212" idx="0"/>
          </p:cNvCxnSpPr>
          <p:nvPr/>
        </p:nvCxnSpPr>
        <p:spPr>
          <a:xfrm>
            <a:off x="6297700" y="1602125"/>
            <a:ext cx="405000" cy="6030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8" name="Google Shape;218;p27"/>
          <p:cNvSpPr txBox="1"/>
          <p:nvPr/>
        </p:nvSpPr>
        <p:spPr>
          <a:xfrm>
            <a:off x="40475" y="145925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741B47"/>
                </a:solidFill>
              </a:rPr>
              <a:t>4. Conservation friend or foe?</a:t>
            </a:r>
            <a:br>
              <a:rPr lang="en-GB"/>
            </a:br>
            <a:r>
              <a:rPr lang="en-GB"/>
              <a:t>Red foxes predate upon martens, especially in plantation forests lacking natural refugia. They might act to limit the density of pine martens. They also predate upon capercaillie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8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24" name="Google Shape;224;p28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26" name="Google Shape;226;p28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7" name="Google Shape;227;p28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28" name="Google Shape;228;p28"/>
          <p:cNvCxnSpPr>
            <a:stCxn id="227" idx="3"/>
            <a:endCxn id="223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9" name="Google Shape;229;p28"/>
          <p:cNvCxnSpPr>
            <a:stCxn id="227" idx="5"/>
            <a:endCxn id="224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0" name="Google Shape;230;p28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3211225" y="729550"/>
            <a:ext cx="1427700" cy="1404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31" name="Google Shape;231;p28"/>
          <p:cNvCxnSpPr>
            <a:stCxn id="230" idx="5"/>
            <a:endCxn id="224" idx="0"/>
          </p:cNvCxnSpPr>
          <p:nvPr/>
        </p:nvCxnSpPr>
        <p:spPr>
          <a:xfrm>
            <a:off x="4429843" y="1927939"/>
            <a:ext cx="1019700" cy="16257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32" name="Google Shape;232;p28"/>
          <p:cNvPicPr preferRelativeResize="0"/>
          <p:nvPr/>
        </p:nvPicPr>
        <p:blipFill rotWithShape="1">
          <a:blip r:embed="rId7">
            <a:alphaModFix/>
          </a:blip>
          <a:srcRect l="32845" r="8835"/>
          <a:stretch/>
        </p:blipFill>
        <p:spPr>
          <a:xfrm>
            <a:off x="5947750" y="2205000"/>
            <a:ext cx="15096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33" name="Google Shape;233;p28"/>
          <p:cNvCxnSpPr>
            <a:stCxn id="230" idx="6"/>
            <a:endCxn id="232" idx="1"/>
          </p:cNvCxnSpPr>
          <p:nvPr/>
        </p:nvCxnSpPr>
        <p:spPr>
          <a:xfrm>
            <a:off x="4638925" y="1431550"/>
            <a:ext cx="1530000" cy="98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34" name="Google Shape;234;p28"/>
          <p:cNvCxnSpPr>
            <a:stCxn id="230" idx="3"/>
            <a:endCxn id="223" idx="0"/>
          </p:cNvCxnSpPr>
          <p:nvPr/>
        </p:nvCxnSpPr>
        <p:spPr>
          <a:xfrm flipH="1">
            <a:off x="2400607" y="1927939"/>
            <a:ext cx="1019700" cy="164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35" name="Google Shape;235;p28"/>
          <p:cNvPicPr preferRelativeResize="0"/>
          <p:nvPr/>
        </p:nvPicPr>
        <p:blipFill rotWithShape="1">
          <a:blip r:embed="rId8">
            <a:alphaModFix/>
          </a:blip>
          <a:srcRect l="16247" r="18838"/>
          <a:stretch/>
        </p:blipFill>
        <p:spPr>
          <a:xfrm>
            <a:off x="5673250" y="321725"/>
            <a:ext cx="1248900" cy="12804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36" name="Google Shape;236;p28"/>
          <p:cNvCxnSpPr>
            <a:stCxn id="235" idx="2"/>
            <a:endCxn id="230" idx="7"/>
          </p:cNvCxnSpPr>
          <p:nvPr/>
        </p:nvCxnSpPr>
        <p:spPr>
          <a:xfrm rot="10800000">
            <a:off x="4429750" y="935225"/>
            <a:ext cx="1243500" cy="267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" name="Google Shape;237;p28"/>
          <p:cNvCxnSpPr>
            <a:stCxn id="235" idx="4"/>
            <a:endCxn id="232" idx="0"/>
          </p:cNvCxnSpPr>
          <p:nvPr/>
        </p:nvCxnSpPr>
        <p:spPr>
          <a:xfrm>
            <a:off x="6297700" y="1602125"/>
            <a:ext cx="405000" cy="6030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8" name="Google Shape;238;p28"/>
          <p:cNvPicPr preferRelativeResize="0"/>
          <p:nvPr/>
        </p:nvPicPr>
        <p:blipFill rotWithShape="1">
          <a:blip r:embed="rId9">
            <a:alphaModFix/>
          </a:blip>
          <a:srcRect l="19898" t="20720" r="17721" b="10232"/>
          <a:stretch/>
        </p:blipFill>
        <p:spPr>
          <a:xfrm>
            <a:off x="1317700" y="321725"/>
            <a:ext cx="1307400" cy="1646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cxnSp>
        <p:nvCxnSpPr>
          <p:cNvPr id="239" name="Google Shape;239;p28"/>
          <p:cNvCxnSpPr>
            <a:endCxn id="235" idx="1"/>
          </p:cNvCxnSpPr>
          <p:nvPr/>
        </p:nvCxnSpPr>
        <p:spPr>
          <a:xfrm rot="10800000" flipH="1">
            <a:off x="2633547" y="509235"/>
            <a:ext cx="3222600" cy="120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" name="Google Shape;240;p28"/>
          <p:cNvCxnSpPr>
            <a:endCxn id="230" idx="2"/>
          </p:cNvCxnSpPr>
          <p:nvPr/>
        </p:nvCxnSpPr>
        <p:spPr>
          <a:xfrm rot="10800000" flipH="1">
            <a:off x="2625325" y="1431550"/>
            <a:ext cx="585900" cy="15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41" name="Google Shape;241;p28"/>
          <p:cNvSpPr txBox="1"/>
          <p:nvPr/>
        </p:nvSpPr>
        <p:spPr>
          <a:xfrm>
            <a:off x="0" y="2055375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741B47"/>
                </a:solidFill>
              </a:rPr>
              <a:t>5. Conservation uncertainty</a:t>
            </a:r>
            <a:br>
              <a:rPr lang="en-GB" dirty="0"/>
            </a:br>
            <a:r>
              <a:rPr lang="en-GB" dirty="0"/>
              <a:t>Gamekeepers cull red fox. Some also illegally persecute protected pine marten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1686650" y="3574675"/>
            <a:ext cx="1427700" cy="1414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4735675" y="3553663"/>
            <a:ext cx="14277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49" name="Google Shape;249;p29"/>
          <p:cNvCxnSpPr/>
          <p:nvPr/>
        </p:nvCxnSpPr>
        <p:spPr>
          <a:xfrm rot="10800000">
            <a:off x="3114475" y="4357963"/>
            <a:ext cx="1621200" cy="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50" name="Google Shape;250;p29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3416750" y="2478688"/>
            <a:ext cx="1016400" cy="1026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51" name="Google Shape;251;p29"/>
          <p:cNvCxnSpPr>
            <a:stCxn id="250" idx="3"/>
            <a:endCxn id="246" idx="7"/>
          </p:cNvCxnSpPr>
          <p:nvPr/>
        </p:nvCxnSpPr>
        <p:spPr>
          <a:xfrm flipH="1">
            <a:off x="2905298" y="3354433"/>
            <a:ext cx="660300" cy="4272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29"/>
          <p:cNvCxnSpPr>
            <a:stCxn id="250" idx="5"/>
            <a:endCxn id="247" idx="1"/>
          </p:cNvCxnSpPr>
          <p:nvPr/>
        </p:nvCxnSpPr>
        <p:spPr>
          <a:xfrm>
            <a:off x="4284302" y="3354433"/>
            <a:ext cx="660600" cy="4125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53" name="Google Shape;253;p29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3211225" y="729550"/>
            <a:ext cx="1427700" cy="14040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54" name="Google Shape;254;p29"/>
          <p:cNvCxnSpPr>
            <a:stCxn id="253" idx="5"/>
            <a:endCxn id="247" idx="0"/>
          </p:cNvCxnSpPr>
          <p:nvPr/>
        </p:nvCxnSpPr>
        <p:spPr>
          <a:xfrm>
            <a:off x="4429843" y="1927939"/>
            <a:ext cx="1019700" cy="1625700"/>
          </a:xfrm>
          <a:prstGeom prst="straightConnector1">
            <a:avLst/>
          </a:prstGeom>
          <a:noFill/>
          <a:ln w="3810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55" name="Google Shape;255;p29"/>
          <p:cNvPicPr preferRelativeResize="0"/>
          <p:nvPr/>
        </p:nvPicPr>
        <p:blipFill rotWithShape="1">
          <a:blip r:embed="rId7">
            <a:alphaModFix/>
          </a:blip>
          <a:srcRect l="32845" r="8835"/>
          <a:stretch/>
        </p:blipFill>
        <p:spPr>
          <a:xfrm>
            <a:off x="5947750" y="2205000"/>
            <a:ext cx="15096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56" name="Google Shape;256;p29"/>
          <p:cNvCxnSpPr>
            <a:stCxn id="253" idx="6"/>
            <a:endCxn id="255" idx="1"/>
          </p:cNvCxnSpPr>
          <p:nvPr/>
        </p:nvCxnSpPr>
        <p:spPr>
          <a:xfrm>
            <a:off x="4638925" y="1431550"/>
            <a:ext cx="1530000" cy="98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57" name="Google Shape;257;p29"/>
          <p:cNvCxnSpPr>
            <a:stCxn id="253" idx="3"/>
            <a:endCxn id="246" idx="0"/>
          </p:cNvCxnSpPr>
          <p:nvPr/>
        </p:nvCxnSpPr>
        <p:spPr>
          <a:xfrm flipH="1">
            <a:off x="2400607" y="1927939"/>
            <a:ext cx="1019700" cy="1646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58" name="Google Shape;258;p29"/>
          <p:cNvPicPr preferRelativeResize="0"/>
          <p:nvPr/>
        </p:nvPicPr>
        <p:blipFill rotWithShape="1">
          <a:blip r:embed="rId8">
            <a:alphaModFix/>
          </a:blip>
          <a:srcRect l="16247" r="18838"/>
          <a:stretch/>
        </p:blipFill>
        <p:spPr>
          <a:xfrm>
            <a:off x="5673250" y="321725"/>
            <a:ext cx="1248900" cy="12804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59" name="Google Shape;259;p29"/>
          <p:cNvCxnSpPr>
            <a:stCxn id="258" idx="2"/>
            <a:endCxn id="253" idx="7"/>
          </p:cNvCxnSpPr>
          <p:nvPr/>
        </p:nvCxnSpPr>
        <p:spPr>
          <a:xfrm rot="10800000">
            <a:off x="4429750" y="935225"/>
            <a:ext cx="1243500" cy="267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" name="Google Shape;260;p29"/>
          <p:cNvCxnSpPr>
            <a:stCxn id="258" idx="4"/>
            <a:endCxn id="255" idx="0"/>
          </p:cNvCxnSpPr>
          <p:nvPr/>
        </p:nvCxnSpPr>
        <p:spPr>
          <a:xfrm>
            <a:off x="6297700" y="1602125"/>
            <a:ext cx="405000" cy="6030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61" name="Google Shape;261;p29"/>
          <p:cNvPicPr preferRelativeResize="0"/>
          <p:nvPr/>
        </p:nvPicPr>
        <p:blipFill rotWithShape="1">
          <a:blip r:embed="rId9">
            <a:alphaModFix/>
          </a:blip>
          <a:srcRect l="19898" t="20720" r="17721" b="10232"/>
          <a:stretch/>
        </p:blipFill>
        <p:spPr>
          <a:xfrm>
            <a:off x="1317700" y="321725"/>
            <a:ext cx="1307400" cy="1646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cxnSp>
        <p:nvCxnSpPr>
          <p:cNvPr id="262" name="Google Shape;262;p29"/>
          <p:cNvCxnSpPr>
            <a:endCxn id="258" idx="1"/>
          </p:cNvCxnSpPr>
          <p:nvPr/>
        </p:nvCxnSpPr>
        <p:spPr>
          <a:xfrm rot="10800000" flipH="1">
            <a:off x="2633547" y="509235"/>
            <a:ext cx="3222600" cy="120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3" name="Google Shape;263;p29"/>
          <p:cNvCxnSpPr>
            <a:endCxn id="253" idx="2"/>
          </p:cNvCxnSpPr>
          <p:nvPr/>
        </p:nvCxnSpPr>
        <p:spPr>
          <a:xfrm rot="10800000" flipH="1">
            <a:off x="2625325" y="1431550"/>
            <a:ext cx="585900" cy="1500"/>
          </a:xfrm>
          <a:prstGeom prst="straightConnector1">
            <a:avLst/>
          </a:prstGeom>
          <a:noFill/>
          <a:ln w="2857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64" name="Google Shape;264;p29"/>
          <p:cNvSpPr txBox="1"/>
          <p:nvPr/>
        </p:nvSpPr>
        <p:spPr>
          <a:xfrm>
            <a:off x="1506950" y="1863663"/>
            <a:ext cx="4954200" cy="128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rgbClr val="FFFFFF"/>
                </a:solidFill>
              </a:rPr>
              <a:t>What do we need to measure to find out?</a:t>
            </a:r>
            <a:endParaRPr sz="3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70875" y="118250"/>
            <a:ext cx="546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Abundances, rates and dynamics</a:t>
            </a:r>
            <a:endParaRPr/>
          </a:p>
        </p:txBody>
      </p:sp>
      <p:pic>
        <p:nvPicPr>
          <p:cNvPr id="270" name="Google Shape;270;p30"/>
          <p:cNvPicPr preferRelativeResize="0"/>
          <p:nvPr/>
        </p:nvPicPr>
        <p:blipFill rotWithShape="1">
          <a:blip r:embed="rId3">
            <a:alphaModFix/>
          </a:blip>
          <a:srcRect l="9344" t="2294" r="49161" b="24643"/>
          <a:stretch/>
        </p:blipFill>
        <p:spPr>
          <a:xfrm>
            <a:off x="6936439" y="1283570"/>
            <a:ext cx="507600" cy="511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 rotWithShape="1">
          <a:blip r:embed="rId4">
            <a:alphaModFix/>
          </a:blip>
          <a:srcRect l="42612" t="15254" r="8513" b="12313"/>
          <a:stretch/>
        </p:blipFill>
        <p:spPr>
          <a:xfrm>
            <a:off x="8020593" y="1275968"/>
            <a:ext cx="507600" cy="5268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72" name="Google Shape;272;p30"/>
          <p:cNvCxnSpPr/>
          <p:nvPr/>
        </p:nvCxnSpPr>
        <p:spPr>
          <a:xfrm>
            <a:off x="7444092" y="1511820"/>
            <a:ext cx="576600" cy="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" name="Google Shape;273;p30"/>
          <p:cNvCxnSpPr/>
          <p:nvPr/>
        </p:nvCxnSpPr>
        <p:spPr>
          <a:xfrm rot="10800000">
            <a:off x="7443993" y="1566952"/>
            <a:ext cx="576600" cy="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4" name="Google Shape;274;p30"/>
          <p:cNvPicPr preferRelativeResize="0"/>
          <p:nvPr/>
        </p:nvPicPr>
        <p:blipFill rotWithShape="1">
          <a:blip r:embed="rId5">
            <a:alphaModFix/>
          </a:blip>
          <a:srcRect l="4094" r="21600"/>
          <a:stretch/>
        </p:blipFill>
        <p:spPr>
          <a:xfrm>
            <a:off x="7551618" y="887058"/>
            <a:ext cx="361500" cy="3711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75" name="Google Shape;275;p30"/>
          <p:cNvCxnSpPr>
            <a:stCxn id="274" idx="3"/>
            <a:endCxn id="270" idx="7"/>
          </p:cNvCxnSpPr>
          <p:nvPr/>
        </p:nvCxnSpPr>
        <p:spPr>
          <a:xfrm flipH="1">
            <a:off x="7369658" y="1203811"/>
            <a:ext cx="234900" cy="1548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6" name="Google Shape;276;p30"/>
          <p:cNvCxnSpPr>
            <a:stCxn id="274" idx="5"/>
            <a:endCxn id="271" idx="1"/>
          </p:cNvCxnSpPr>
          <p:nvPr/>
        </p:nvCxnSpPr>
        <p:spPr>
          <a:xfrm>
            <a:off x="7860177" y="1203811"/>
            <a:ext cx="234900" cy="1494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7" name="Google Shape;277;p30"/>
          <p:cNvPicPr preferRelativeResize="0"/>
          <p:nvPr/>
        </p:nvPicPr>
        <p:blipFill rotWithShape="1">
          <a:blip r:embed="rId6">
            <a:alphaModFix/>
          </a:blip>
          <a:srcRect l="20600" r="19669" b="11723"/>
          <a:stretch/>
        </p:blipFill>
        <p:spPr>
          <a:xfrm>
            <a:off x="7478538" y="254245"/>
            <a:ext cx="507600" cy="5079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78" name="Google Shape;278;p30"/>
          <p:cNvCxnSpPr>
            <a:stCxn id="277" idx="5"/>
            <a:endCxn id="271" idx="0"/>
          </p:cNvCxnSpPr>
          <p:nvPr/>
        </p:nvCxnSpPr>
        <p:spPr>
          <a:xfrm>
            <a:off x="7911802" y="687765"/>
            <a:ext cx="362700" cy="5883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79" name="Google Shape;279;p30"/>
          <p:cNvPicPr preferRelativeResize="0"/>
          <p:nvPr/>
        </p:nvPicPr>
        <p:blipFill rotWithShape="1">
          <a:blip r:embed="rId7">
            <a:alphaModFix/>
          </a:blip>
          <a:srcRect l="32845" r="8835"/>
          <a:stretch/>
        </p:blipFill>
        <p:spPr>
          <a:xfrm>
            <a:off x="8451575" y="788042"/>
            <a:ext cx="536700" cy="5268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80" name="Google Shape;280;p30"/>
          <p:cNvCxnSpPr>
            <a:stCxn id="277" idx="6"/>
            <a:endCxn id="279" idx="1"/>
          </p:cNvCxnSpPr>
          <p:nvPr/>
        </p:nvCxnSpPr>
        <p:spPr>
          <a:xfrm>
            <a:off x="7986138" y="508195"/>
            <a:ext cx="543900" cy="3570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81" name="Google Shape;281;p30"/>
          <p:cNvCxnSpPr>
            <a:stCxn id="277" idx="3"/>
            <a:endCxn id="270" idx="0"/>
          </p:cNvCxnSpPr>
          <p:nvPr/>
        </p:nvCxnSpPr>
        <p:spPr>
          <a:xfrm flipH="1">
            <a:off x="7190175" y="687765"/>
            <a:ext cx="362700" cy="5958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82" name="Google Shape;282;p30"/>
          <p:cNvPicPr preferRelativeResize="0"/>
          <p:nvPr/>
        </p:nvPicPr>
        <p:blipFill rotWithShape="1">
          <a:blip r:embed="rId8">
            <a:alphaModFix/>
          </a:blip>
          <a:srcRect l="16247" r="18838"/>
          <a:stretch/>
        </p:blipFill>
        <p:spPr>
          <a:xfrm>
            <a:off x="8353970" y="106700"/>
            <a:ext cx="444000" cy="463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83" name="Google Shape;283;p30"/>
          <p:cNvCxnSpPr>
            <a:stCxn id="282" idx="2"/>
            <a:endCxn id="277" idx="7"/>
          </p:cNvCxnSpPr>
          <p:nvPr/>
        </p:nvCxnSpPr>
        <p:spPr>
          <a:xfrm rot="10800000">
            <a:off x="7911770" y="328700"/>
            <a:ext cx="442200" cy="96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30"/>
          <p:cNvCxnSpPr>
            <a:stCxn id="282" idx="4"/>
            <a:endCxn id="279" idx="0"/>
          </p:cNvCxnSpPr>
          <p:nvPr/>
        </p:nvCxnSpPr>
        <p:spPr>
          <a:xfrm>
            <a:off x="8575970" y="569900"/>
            <a:ext cx="144000" cy="2181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5" name="Google Shape;285;p30"/>
          <p:cNvPicPr preferRelativeResize="0"/>
          <p:nvPr/>
        </p:nvPicPr>
        <p:blipFill rotWithShape="1">
          <a:blip r:embed="rId9">
            <a:alphaModFix/>
          </a:blip>
          <a:srcRect l="19898" t="20720" r="17721" b="10232"/>
          <a:stretch/>
        </p:blipFill>
        <p:spPr>
          <a:xfrm>
            <a:off x="6805250" y="106700"/>
            <a:ext cx="465000" cy="595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cxnSp>
        <p:nvCxnSpPr>
          <p:cNvPr id="286" name="Google Shape;286;p30"/>
          <p:cNvCxnSpPr>
            <a:endCxn id="282" idx="1"/>
          </p:cNvCxnSpPr>
          <p:nvPr/>
        </p:nvCxnSpPr>
        <p:spPr>
          <a:xfrm rot="10800000" flipH="1">
            <a:off x="7272993" y="174534"/>
            <a:ext cx="1146000" cy="42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7" name="Google Shape;287;p30"/>
          <p:cNvCxnSpPr>
            <a:endCxn id="277" idx="2"/>
          </p:cNvCxnSpPr>
          <p:nvPr/>
        </p:nvCxnSpPr>
        <p:spPr>
          <a:xfrm rot="10800000" flipH="1">
            <a:off x="7270338" y="508195"/>
            <a:ext cx="208200" cy="600"/>
          </a:xfrm>
          <a:prstGeom prst="straightConnector1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8" name="Google Shape;288;p30"/>
          <p:cNvSpPr/>
          <p:nvPr/>
        </p:nvSpPr>
        <p:spPr>
          <a:xfrm>
            <a:off x="1494500" y="69093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289" name="Google Shape;289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52400" y="1091081"/>
            <a:ext cx="2585985" cy="1636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914475" y="1080298"/>
            <a:ext cx="2505976" cy="1636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52400" y="2904412"/>
            <a:ext cx="2585984" cy="1843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0"/>
          <p:cNvPicPr preferRelativeResize="0"/>
          <p:nvPr/>
        </p:nvPicPr>
        <p:blipFill rotWithShape="1">
          <a:blip r:embed="rId13">
            <a:alphaModFix/>
          </a:blip>
          <a:srcRect l="11786" r="2243"/>
          <a:stretch/>
        </p:blipFill>
        <p:spPr>
          <a:xfrm>
            <a:off x="2914489" y="2904412"/>
            <a:ext cx="2505961" cy="184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0"/>
          <p:cNvPicPr preferRelativeResize="0"/>
          <p:nvPr/>
        </p:nvPicPr>
        <p:blipFill rotWithShape="1">
          <a:blip r:embed="rId14">
            <a:alphaModFix/>
          </a:blip>
          <a:srcRect l="5428" t="1486" b="13109"/>
          <a:stretch/>
        </p:blipFill>
        <p:spPr>
          <a:xfrm>
            <a:off x="5540775" y="1966326"/>
            <a:ext cx="3141567" cy="28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l="9633" r="24338"/>
          <a:stretch/>
        </p:blipFill>
        <p:spPr>
          <a:xfrm>
            <a:off x="1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l="27615" r="25579"/>
          <a:stretch/>
        </p:blipFill>
        <p:spPr>
          <a:xfrm>
            <a:off x="7240000" y="3038950"/>
            <a:ext cx="1904001" cy="1949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l="5579" t="12553" r="55889" b="12275"/>
          <a:stretch/>
        </p:blipFill>
        <p:spPr>
          <a:xfrm>
            <a:off x="7239992" y="155350"/>
            <a:ext cx="996359" cy="131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0000" y="1466750"/>
            <a:ext cx="1904000" cy="1572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36338" y="155350"/>
            <a:ext cx="907660" cy="13113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-59636" y="3098008"/>
            <a:ext cx="4810539" cy="194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>
                <a:solidFill>
                  <a:srgbClr val="FFFFFF"/>
                </a:solidFill>
              </a:rPr>
              <a:t>Housekeeping:</a:t>
            </a:r>
            <a:endParaRPr i="1" dirty="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This course aims to replicate “real life”</a:t>
            </a:r>
          </a:p>
          <a:p>
            <a:pPr marL="425450" lvl="8" indent="-285750"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Both the data and the tasks</a:t>
            </a:r>
          </a:p>
          <a:p>
            <a:pPr marL="425450" lvl="8" indent="-285750"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2-4 hour long methods lectures</a:t>
            </a:r>
            <a:endParaRPr dirty="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Broken down into 20-40 minute mini-lectures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Case study lectures – real life use of methods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FFFFFF"/>
                </a:solidFill>
              </a:rPr>
              <a:t>Practicals</a:t>
            </a:r>
            <a:r>
              <a:rPr lang="en-GB" dirty="0">
                <a:solidFill>
                  <a:srgbClr val="FFFFFF"/>
                </a:solidFill>
              </a:rPr>
              <a:t> will be virtual</a:t>
            </a:r>
            <a:endParaRPr dirty="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FFFF"/>
                </a:solidFill>
              </a:rPr>
              <a:t>Feel free to critique or offer alternatives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Quantifying problems: Core concept of the course</a:t>
            </a:r>
            <a:endParaRPr/>
          </a:p>
        </p:txBody>
      </p:sp>
      <p:grpSp>
        <p:nvGrpSpPr>
          <p:cNvPr id="299" name="Google Shape;299;p31"/>
          <p:cNvGrpSpPr/>
          <p:nvPr/>
        </p:nvGrpSpPr>
        <p:grpSpPr>
          <a:xfrm>
            <a:off x="0" y="1277675"/>
            <a:ext cx="8832299" cy="2668929"/>
            <a:chOff x="0" y="1734875"/>
            <a:chExt cx="8832299" cy="2668929"/>
          </a:xfrm>
        </p:grpSpPr>
        <p:pic>
          <p:nvPicPr>
            <p:cNvPr id="300" name="Google Shape;300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1734875"/>
              <a:ext cx="4020575" cy="26689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1" name="Google Shape;301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90550" y="1734875"/>
              <a:ext cx="3541749" cy="235957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1"/>
            <p:cNvCxnSpPr>
              <a:cxnSpLocks/>
            </p:cNvCxnSpPr>
            <p:nvPr/>
          </p:nvCxnSpPr>
          <p:spPr>
            <a:xfrm>
              <a:off x="4088296" y="2951439"/>
              <a:ext cx="1063879" cy="0"/>
            </a:xfrm>
            <a:prstGeom prst="straightConnector1">
              <a:avLst/>
            </a:prstGeom>
            <a:noFill/>
            <a:ln w="38100" cap="flat" cmpd="sng">
              <a:solidFill>
                <a:srgbClr val="741B47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03" name="Google Shape;303;p31"/>
          <p:cNvSpPr txBox="1"/>
          <p:nvPr/>
        </p:nvSpPr>
        <p:spPr>
          <a:xfrm>
            <a:off x="1556400" y="4007550"/>
            <a:ext cx="57195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Decisions must be made with the </a:t>
            </a:r>
            <a:r>
              <a:rPr lang="en-GB" sz="1700" b="1" dirty="0">
                <a:solidFill>
                  <a:srgbClr val="741B47"/>
                </a:solidFill>
              </a:rPr>
              <a:t>best available information</a:t>
            </a:r>
            <a:r>
              <a:rPr lang="en-GB" sz="1700" dirty="0"/>
              <a:t>. The best available information most often comes from the </a:t>
            </a:r>
            <a:r>
              <a:rPr lang="en-GB" sz="1700" b="1" dirty="0">
                <a:solidFill>
                  <a:srgbClr val="741B47"/>
                </a:solidFill>
              </a:rPr>
              <a:t>most appropriate statistical analyses</a:t>
            </a:r>
            <a:r>
              <a:rPr lang="en-GB" sz="1700" dirty="0"/>
              <a:t>.</a:t>
            </a:r>
            <a:endParaRPr sz="1700" dirty="0"/>
          </a:p>
        </p:txBody>
      </p:sp>
      <p:sp>
        <p:nvSpPr>
          <p:cNvPr id="304" name="Google Shape;304;p31"/>
          <p:cNvSpPr/>
          <p:nvPr/>
        </p:nvSpPr>
        <p:spPr>
          <a:xfrm>
            <a:off x="3104838" y="10177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2"/>
          <p:cNvPicPr preferRelativeResize="0"/>
          <p:nvPr/>
        </p:nvPicPr>
        <p:blipFill rotWithShape="1">
          <a:blip r:embed="rId3">
            <a:alphaModFix/>
          </a:blip>
          <a:srcRect l="11778" t="41005" r="17394" b="32570"/>
          <a:stretch/>
        </p:blipFill>
        <p:spPr>
          <a:xfrm>
            <a:off x="0" y="1536329"/>
            <a:ext cx="4500124" cy="9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2"/>
          <p:cNvSpPr txBox="1">
            <a:spLocks noGrp="1"/>
          </p:cNvSpPr>
          <p:nvPr>
            <p:ph type="title"/>
          </p:nvPr>
        </p:nvSpPr>
        <p:spPr>
          <a:xfrm>
            <a:off x="1454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need to know what’s happening!</a:t>
            </a:r>
            <a:endParaRPr/>
          </a:p>
        </p:txBody>
      </p:sp>
      <p:sp>
        <p:nvSpPr>
          <p:cNvPr id="311" name="Google Shape;311;p32"/>
          <p:cNvSpPr txBox="1">
            <a:spLocks noGrp="1"/>
          </p:cNvSpPr>
          <p:nvPr>
            <p:ph type="body" idx="1"/>
          </p:nvPr>
        </p:nvSpPr>
        <p:spPr>
          <a:xfrm>
            <a:off x="5059550" y="3841245"/>
            <a:ext cx="28983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This needs to be higher!</a:t>
            </a:r>
            <a:endParaRPr/>
          </a:p>
        </p:txBody>
      </p:sp>
      <p:pic>
        <p:nvPicPr>
          <p:cNvPr id="312" name="Google Shape;312;p32"/>
          <p:cNvPicPr preferRelativeResize="0"/>
          <p:nvPr/>
        </p:nvPicPr>
        <p:blipFill rotWithShape="1">
          <a:blip r:embed="rId4">
            <a:alphaModFix/>
          </a:blip>
          <a:srcRect t="43785" r="1380" b="46578"/>
          <a:stretch/>
        </p:blipFill>
        <p:spPr>
          <a:xfrm>
            <a:off x="0" y="4644275"/>
            <a:ext cx="9144000" cy="479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2"/>
          <p:cNvPicPr preferRelativeResize="0"/>
          <p:nvPr/>
        </p:nvPicPr>
        <p:blipFill rotWithShape="1">
          <a:blip r:embed="rId5">
            <a:alphaModFix/>
          </a:blip>
          <a:srcRect l="50368" t="19282" r="3046" b="40435"/>
          <a:stretch/>
        </p:blipFill>
        <p:spPr>
          <a:xfrm>
            <a:off x="4772625" y="1809025"/>
            <a:ext cx="4259774" cy="19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2"/>
          <p:cNvSpPr/>
          <p:nvPr/>
        </p:nvSpPr>
        <p:spPr>
          <a:xfrm>
            <a:off x="4921575" y="3556625"/>
            <a:ext cx="4051200" cy="138900"/>
          </a:xfrm>
          <a:prstGeom prst="rect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5" name="Google Shape;315;p32"/>
          <p:cNvCxnSpPr>
            <a:stCxn id="311" idx="1"/>
            <a:endCxn id="314" idx="1"/>
          </p:cNvCxnSpPr>
          <p:nvPr/>
        </p:nvCxnSpPr>
        <p:spPr>
          <a:xfrm rot="10800000">
            <a:off x="4921550" y="3626145"/>
            <a:ext cx="138000" cy="404400"/>
          </a:xfrm>
          <a:prstGeom prst="curvedConnector3">
            <a:avLst>
              <a:gd name="adj1" fmla="val 272536"/>
            </a:avLst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" name="Google Shape;316;p32"/>
          <p:cNvSpPr/>
          <p:nvPr/>
        </p:nvSpPr>
        <p:spPr>
          <a:xfrm>
            <a:off x="2924263" y="1032475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317" name="Google Shape;317;p32"/>
          <p:cNvPicPr preferRelativeResize="0"/>
          <p:nvPr/>
        </p:nvPicPr>
        <p:blipFill rotWithShape="1">
          <a:blip r:embed="rId6">
            <a:alphaModFix/>
          </a:blip>
          <a:srcRect l="26005" t="44030" r="29691" b="40817"/>
          <a:stretch/>
        </p:blipFill>
        <p:spPr>
          <a:xfrm>
            <a:off x="76200" y="2553275"/>
            <a:ext cx="4051200" cy="744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2"/>
          <p:cNvPicPr preferRelativeResize="0"/>
          <p:nvPr/>
        </p:nvPicPr>
        <p:blipFill rotWithShape="1">
          <a:blip r:embed="rId7">
            <a:alphaModFix/>
          </a:blip>
          <a:srcRect l="42965" t="38476" r="23077" b="52845"/>
          <a:stretch/>
        </p:blipFill>
        <p:spPr>
          <a:xfrm>
            <a:off x="117125" y="3509525"/>
            <a:ext cx="4500124" cy="6181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" name="Google Shape;319;p32"/>
          <p:cNvCxnSpPr/>
          <p:nvPr/>
        </p:nvCxnSpPr>
        <p:spPr>
          <a:xfrm rot="10800000" flipH="1">
            <a:off x="337175" y="2451225"/>
            <a:ext cx="4068300" cy="8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32"/>
          <p:cNvCxnSpPr/>
          <p:nvPr/>
        </p:nvCxnSpPr>
        <p:spPr>
          <a:xfrm rot="10800000" flipH="1">
            <a:off x="337175" y="3381617"/>
            <a:ext cx="4068300" cy="8700"/>
          </a:xfrm>
          <a:prstGeom prst="straightConnector1">
            <a:avLst/>
          </a:prstGeom>
          <a:noFill/>
          <a:ln w="9525" cap="flat" cmpd="sng">
            <a:solidFill>
              <a:srgbClr val="741B4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title"/>
          </p:nvPr>
        </p:nvSpPr>
        <p:spPr>
          <a:xfrm>
            <a:off x="311700" y="113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Adaptive management</a:t>
            </a:r>
            <a:endParaRPr/>
          </a:p>
        </p:txBody>
      </p:sp>
      <p:sp>
        <p:nvSpPr>
          <p:cNvPr id="326" name="Google Shape;326;p33"/>
          <p:cNvSpPr txBox="1">
            <a:spLocks noGrp="1"/>
          </p:cNvSpPr>
          <p:nvPr>
            <p:ph type="body" idx="1"/>
          </p:nvPr>
        </p:nvSpPr>
        <p:spPr>
          <a:xfrm>
            <a:off x="311700" y="950575"/>
            <a:ext cx="4332600" cy="41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Is there a problem?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Monitoring &amp; analysis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What’s the problem? 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E.g. Survival, reproduction, etc.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What’s causing the problem?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Covariates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What are your options?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Matrix modelling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Are the options acceptable?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Public opinion, logistically feasible?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Has management been effective?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Monitoring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800"/>
              <a:buAutoNum type="arabicPeriod"/>
            </a:pPr>
            <a:r>
              <a:rPr lang="en-GB" b="1">
                <a:solidFill>
                  <a:srgbClr val="741B47"/>
                </a:solidFill>
              </a:rPr>
              <a:t>Should anything change?</a:t>
            </a:r>
            <a:endParaRPr b="1">
              <a:solidFill>
                <a:srgbClr val="741B47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Adaptive management</a:t>
            </a:r>
            <a:endParaRPr/>
          </a:p>
        </p:txBody>
      </p:sp>
      <p:sp>
        <p:nvSpPr>
          <p:cNvPr id="327" name="Google Shape;327;p33"/>
          <p:cNvSpPr/>
          <p:nvPr/>
        </p:nvSpPr>
        <p:spPr>
          <a:xfrm>
            <a:off x="790475" y="6861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328" name="Google Shape;328;p33"/>
          <p:cNvSpPr/>
          <p:nvPr/>
        </p:nvSpPr>
        <p:spPr>
          <a:xfrm>
            <a:off x="81563" y="1165256"/>
            <a:ext cx="342500" cy="3455050"/>
          </a:xfrm>
          <a:custGeom>
            <a:avLst/>
            <a:gdLst/>
            <a:ahLst/>
            <a:cxnLst/>
            <a:rect l="l" t="t" r="r" b="b"/>
            <a:pathLst>
              <a:path w="13700" h="138202" extrusionOk="0">
                <a:moveTo>
                  <a:pt x="13700" y="138119"/>
                </a:moveTo>
                <a:cubicBezTo>
                  <a:pt x="12159" y="136779"/>
                  <a:pt x="6733" y="141870"/>
                  <a:pt x="4455" y="130080"/>
                </a:cubicBezTo>
                <a:cubicBezTo>
                  <a:pt x="2177" y="118290"/>
                  <a:pt x="-100" y="87811"/>
                  <a:pt x="34" y="67379"/>
                </a:cubicBezTo>
                <a:cubicBezTo>
                  <a:pt x="168" y="46947"/>
                  <a:pt x="3182" y="18677"/>
                  <a:pt x="5259" y="7490"/>
                </a:cubicBezTo>
                <a:cubicBezTo>
                  <a:pt x="7336" y="-3697"/>
                  <a:pt x="11288" y="1462"/>
                  <a:pt x="12494" y="256"/>
                </a:cubicBezTo>
              </a:path>
            </a:pathLst>
          </a:custGeom>
          <a:noFill/>
          <a:ln w="19050" cap="flat" cmpd="sng">
            <a:solidFill>
              <a:srgbClr val="741B47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329" name="Google Shape;32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30225"/>
            <a:ext cx="4453200" cy="4483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FFE5-F4F3-49F1-9AC1-306D6AC6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A416B-44CF-4401-89EF-B78784949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Advocacy presentations (50%)</a:t>
            </a:r>
          </a:p>
          <a:p>
            <a:pPr lvl="1">
              <a:spcBef>
                <a:spcPts val="0"/>
              </a:spcBef>
            </a:pPr>
            <a:r>
              <a:rPr lang="en-GB" dirty="0"/>
              <a:t>10 minute presentations taking an extreme stance on a subject</a:t>
            </a:r>
          </a:p>
          <a:p>
            <a:pPr lvl="2">
              <a:spcBef>
                <a:spcPts val="0"/>
              </a:spcBef>
            </a:pPr>
            <a:r>
              <a:rPr lang="en-GB" dirty="0"/>
              <a:t>Done in independent “pairs” where one student says X, the other says Y</a:t>
            </a:r>
          </a:p>
          <a:p>
            <a:pPr lvl="1">
              <a:spcBef>
                <a:spcPts val="0"/>
              </a:spcBef>
            </a:pPr>
            <a:r>
              <a:rPr lang="en-GB" dirty="0"/>
              <a:t>Aim is to push you to be critical of science and use it to construct an argument</a:t>
            </a:r>
          </a:p>
          <a:p>
            <a:pPr lvl="2">
              <a:spcBef>
                <a:spcPts val="0"/>
              </a:spcBef>
            </a:pPr>
            <a:r>
              <a:rPr lang="en-GB" dirty="0"/>
              <a:t>Models do not show the truth – only an estimate of the truth</a:t>
            </a:r>
          </a:p>
          <a:p>
            <a:r>
              <a:rPr lang="en-GB" dirty="0"/>
              <a:t>Management reports (50%)</a:t>
            </a:r>
          </a:p>
          <a:p>
            <a:pPr lvl="1">
              <a:spcBef>
                <a:spcPts val="0"/>
              </a:spcBef>
            </a:pPr>
            <a:r>
              <a:rPr lang="en-GB" dirty="0"/>
              <a:t>3000 word management report outlining your advise to government body</a:t>
            </a:r>
          </a:p>
          <a:p>
            <a:pPr lvl="2">
              <a:spcBef>
                <a:spcPts val="0"/>
              </a:spcBef>
            </a:pPr>
            <a:r>
              <a:rPr lang="en-GB" dirty="0"/>
              <a:t>“Based on my analysis of the data, which shows X, Y &amp; Z, I suggest we begin a regionwide cull of dolphins”</a:t>
            </a:r>
          </a:p>
          <a:p>
            <a:pPr lvl="1">
              <a:spcBef>
                <a:spcPts val="0"/>
              </a:spcBef>
            </a:pPr>
            <a:r>
              <a:rPr lang="en-GB" dirty="0"/>
              <a:t>Complexity of analysis is not assessed, only the suitability and your advice.</a:t>
            </a:r>
          </a:p>
        </p:txBody>
      </p:sp>
      <p:sp>
        <p:nvSpPr>
          <p:cNvPr id="4" name="Google Shape;327;p33">
            <a:extLst>
              <a:ext uri="{FF2B5EF4-FFF2-40B4-BE49-F238E27FC236}">
                <a16:creationId xmlns:a16="http://schemas.microsoft.com/office/drawing/2014/main" id="{BC1A7BF9-9153-4CCD-8BC4-3CAD47DE6935}"/>
              </a:ext>
            </a:extLst>
          </p:cNvPr>
          <p:cNvSpPr/>
          <p:nvPr/>
        </p:nvSpPr>
        <p:spPr>
          <a:xfrm>
            <a:off x="311700" y="1032487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304865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FFE5-F4F3-49F1-9AC1-306D6AC6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Advocacy presentations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A416B-44CF-4401-89EF-B78784949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704053" cy="3890172"/>
          </a:xfrm>
        </p:spPr>
        <p:txBody>
          <a:bodyPr/>
          <a:lstStyle/>
          <a:p>
            <a:r>
              <a:rPr lang="en-GB" sz="1600" dirty="0"/>
              <a:t>Features of a good presentation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Use a selection of papers to give evidence of your stance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You are free to argue that the existing evidence is flawed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Give meaningful insights into the evidence 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(don’t just summarise 50 papers)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Have some key points (ca. 4-5) you want to get across 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(don’t just summarise)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Show you understand the field 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(no conspiracy theories)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Shows passion for their topic 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(make your audience excited to listen to you)</a:t>
            </a:r>
          </a:p>
          <a:p>
            <a:pPr lvl="1">
              <a:spcBef>
                <a:spcPts val="0"/>
              </a:spcBef>
            </a:pPr>
            <a:r>
              <a:rPr lang="en-GB" sz="1200" dirty="0"/>
              <a:t>Skilful use of slides </a:t>
            </a:r>
          </a:p>
          <a:p>
            <a:pPr lvl="2">
              <a:spcBef>
                <a:spcPts val="0"/>
              </a:spcBef>
            </a:pPr>
            <a:r>
              <a:rPr lang="en-GB" sz="1200" dirty="0"/>
              <a:t>(don’t have walls of text, but also don’t just have pictures)</a:t>
            </a:r>
          </a:p>
        </p:txBody>
      </p:sp>
      <p:sp>
        <p:nvSpPr>
          <p:cNvPr id="4" name="Google Shape;327;p33">
            <a:extLst>
              <a:ext uri="{FF2B5EF4-FFF2-40B4-BE49-F238E27FC236}">
                <a16:creationId xmlns:a16="http://schemas.microsoft.com/office/drawing/2014/main" id="{BC1A7BF9-9153-4CCD-8BC4-3CAD47DE6935}"/>
              </a:ext>
            </a:extLst>
          </p:cNvPr>
          <p:cNvSpPr/>
          <p:nvPr/>
        </p:nvSpPr>
        <p:spPr>
          <a:xfrm>
            <a:off x="311700" y="1032487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9CBFF-C637-4326-9B3E-0279B3F40691}"/>
              </a:ext>
            </a:extLst>
          </p:cNvPr>
          <p:cNvSpPr txBox="1"/>
          <p:nvPr/>
        </p:nvSpPr>
        <p:spPr>
          <a:xfrm>
            <a:off x="5336064" y="4118587"/>
            <a:ext cx="34962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You will be marked independently of your opponent, but you are encouraged to work together.</a:t>
            </a:r>
          </a:p>
        </p:txBody>
      </p:sp>
    </p:spTree>
    <p:extLst>
      <p:ext uri="{BB962C8B-B14F-4D97-AF65-F5344CB8AC3E}">
        <p14:creationId xmlns:p14="http://schemas.microsoft.com/office/powerpoint/2010/main" val="3894576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FFE5-F4F3-49F1-9AC1-306D6AC6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Management plans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A416B-44CF-4401-89EF-B78784949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254077" cy="3890172"/>
          </a:xfrm>
        </p:spPr>
        <p:txBody>
          <a:bodyPr/>
          <a:lstStyle/>
          <a:p>
            <a:r>
              <a:rPr lang="en-US" sz="1100" dirty="0"/>
              <a:t>Use your analysis to come up with a conservation management plan for the Amami rabbit</a:t>
            </a:r>
          </a:p>
          <a:p>
            <a:r>
              <a:rPr lang="en-US" sz="1100" dirty="0"/>
              <a:t>Every result you gain will be entirely new for the system, so don’t trivialize any result.</a:t>
            </a:r>
          </a:p>
          <a:p>
            <a:r>
              <a:rPr lang="en-US" sz="1100" dirty="0"/>
              <a:t>Questions to ask:</a:t>
            </a:r>
          </a:p>
          <a:p>
            <a:pPr lvl="1">
              <a:spcBef>
                <a:spcPts val="0"/>
              </a:spcBef>
              <a:buFont typeface="+mj-lt"/>
              <a:buAutoNum type="arabicPeriod"/>
            </a:pPr>
            <a:r>
              <a:rPr lang="en-GB" sz="1000" dirty="0"/>
              <a:t>What are your objectives? </a:t>
            </a:r>
          </a:p>
          <a:p>
            <a:pPr lvl="2">
              <a:spcBef>
                <a:spcPts val="0"/>
              </a:spcBef>
            </a:pPr>
            <a:r>
              <a:rPr lang="en-GB" sz="800" dirty="0"/>
              <a:t>Long and short term.</a:t>
            </a:r>
          </a:p>
          <a:p>
            <a:pPr lvl="1">
              <a:spcBef>
                <a:spcPts val="0"/>
              </a:spcBef>
              <a:buFont typeface="+mj-lt"/>
              <a:buAutoNum type="arabicPeriod"/>
            </a:pPr>
            <a:r>
              <a:rPr lang="en-GB" sz="1000" dirty="0"/>
              <a:t>What analysis did you do? </a:t>
            </a:r>
          </a:p>
          <a:p>
            <a:pPr lvl="2">
              <a:spcBef>
                <a:spcPts val="0"/>
              </a:spcBef>
            </a:pPr>
            <a:r>
              <a:rPr lang="en-GB" sz="800" dirty="0"/>
              <a:t>Quickly summarise for non-specialist audience.</a:t>
            </a:r>
          </a:p>
          <a:p>
            <a:pPr lvl="1">
              <a:spcBef>
                <a:spcPts val="0"/>
              </a:spcBef>
              <a:buFont typeface="+mj-lt"/>
              <a:buAutoNum type="arabicPeriod"/>
            </a:pPr>
            <a:r>
              <a:rPr lang="en-GB" sz="1000" dirty="0"/>
              <a:t>What were your results (for each analysis)?</a:t>
            </a:r>
          </a:p>
          <a:p>
            <a:pPr lvl="1">
              <a:spcBef>
                <a:spcPts val="0"/>
              </a:spcBef>
              <a:buFont typeface="+mj-lt"/>
              <a:buAutoNum type="arabicPeriod"/>
            </a:pPr>
            <a:r>
              <a:rPr lang="en-GB" sz="1000" dirty="0"/>
              <a:t>What are the implications of each result?</a:t>
            </a:r>
          </a:p>
          <a:p>
            <a:pPr lvl="1">
              <a:spcBef>
                <a:spcPts val="0"/>
              </a:spcBef>
              <a:buFont typeface="+mj-lt"/>
              <a:buAutoNum type="arabicPeriod"/>
            </a:pPr>
            <a:r>
              <a:rPr lang="en-GB" sz="1000" dirty="0"/>
              <a:t>Based on your results, what strategy do you recommend to achieve your objective(s)?</a:t>
            </a:r>
          </a:p>
          <a:p>
            <a:pPr lvl="2">
              <a:spcBef>
                <a:spcPts val="0"/>
              </a:spcBef>
            </a:pPr>
            <a:r>
              <a:rPr lang="en-GB" sz="800" dirty="0"/>
              <a:t>You will have to come up with these on your own.</a:t>
            </a:r>
          </a:p>
          <a:p>
            <a:r>
              <a:rPr lang="en-GB" sz="1100" dirty="0"/>
              <a:t>Write the management plan as though the target audience is a family member (or civil servant).</a:t>
            </a:r>
          </a:p>
          <a:p>
            <a:r>
              <a:rPr lang="en-GB" sz="1100" dirty="0"/>
              <a:t>Do not:</a:t>
            </a:r>
          </a:p>
          <a:p>
            <a:pPr lvl="1">
              <a:spcBef>
                <a:spcPts val="0"/>
              </a:spcBef>
            </a:pPr>
            <a:r>
              <a:rPr lang="en-GB" sz="1000" dirty="0"/>
              <a:t>Suggest 50 different conservation options in the hopes that one is reasonable (you will be marked down for this). Suggest a handful of carefully considered options.</a:t>
            </a:r>
          </a:p>
          <a:p>
            <a:pPr lvl="1">
              <a:spcBef>
                <a:spcPts val="0"/>
              </a:spcBef>
            </a:pPr>
            <a:r>
              <a:rPr lang="en-GB" sz="1000" dirty="0"/>
              <a:t>Do not use bullet points in an official document.</a:t>
            </a:r>
          </a:p>
          <a:p>
            <a:pPr lvl="1">
              <a:spcBef>
                <a:spcPts val="0"/>
              </a:spcBef>
            </a:pPr>
            <a:r>
              <a:rPr lang="en-GB" sz="1000" dirty="0"/>
              <a:t>Include irrelevant information </a:t>
            </a:r>
          </a:p>
          <a:p>
            <a:pPr lvl="2">
              <a:spcBef>
                <a:spcPts val="0"/>
              </a:spcBef>
            </a:pPr>
            <a:r>
              <a:rPr lang="en-GB" sz="800" dirty="0"/>
              <a:t>If the diet of the rabbit is not relevant to your management strategy, why tell your reader about it?</a:t>
            </a:r>
          </a:p>
          <a:p>
            <a:pPr lvl="2">
              <a:spcBef>
                <a:spcPts val="0"/>
              </a:spcBef>
            </a:pPr>
            <a:r>
              <a:rPr lang="en-GB" sz="800" dirty="0"/>
              <a:t>If we never covered something in class, do not include it!</a:t>
            </a:r>
          </a:p>
          <a:p>
            <a:r>
              <a:rPr lang="en-GB" sz="1100" dirty="0"/>
              <a:t>You may:</a:t>
            </a:r>
          </a:p>
          <a:p>
            <a:pPr lvl="1">
              <a:spcBef>
                <a:spcPts val="0"/>
              </a:spcBef>
            </a:pPr>
            <a:r>
              <a:rPr lang="en-GB" sz="1000" dirty="0"/>
              <a:t>Use an appendix (not included in word count) for any tables. Try not to clutter your document.</a:t>
            </a:r>
          </a:p>
        </p:txBody>
      </p:sp>
      <p:sp>
        <p:nvSpPr>
          <p:cNvPr id="4" name="Google Shape;327;p33">
            <a:extLst>
              <a:ext uri="{FF2B5EF4-FFF2-40B4-BE49-F238E27FC236}">
                <a16:creationId xmlns:a16="http://schemas.microsoft.com/office/drawing/2014/main" id="{BC1A7BF9-9153-4CCD-8BC4-3CAD47DE6935}"/>
              </a:ext>
            </a:extLst>
          </p:cNvPr>
          <p:cNvSpPr/>
          <p:nvPr/>
        </p:nvSpPr>
        <p:spPr>
          <a:xfrm>
            <a:off x="311700" y="1032487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018873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4C6A9-AD5F-473B-94EA-1F0C83623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of course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868B1-6739-4726-A8FE-C750879AC2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Mondays</a:t>
            </a:r>
          </a:p>
          <a:p>
            <a:pPr lvl="1">
              <a:spcBef>
                <a:spcPts val="0"/>
              </a:spcBef>
            </a:pPr>
            <a:r>
              <a:rPr lang="en-GB" dirty="0"/>
              <a:t>Methods lectures</a:t>
            </a:r>
          </a:p>
          <a:p>
            <a:pPr lvl="1">
              <a:spcBef>
                <a:spcPts val="0"/>
              </a:spcBef>
            </a:pPr>
            <a:r>
              <a:rPr lang="en-GB" dirty="0"/>
              <a:t>Learn about the theory and concepts of the methods</a:t>
            </a:r>
          </a:p>
          <a:p>
            <a:r>
              <a:rPr lang="en-GB" dirty="0"/>
              <a:t>Thursdays</a:t>
            </a:r>
          </a:p>
          <a:p>
            <a:pPr lvl="1">
              <a:spcBef>
                <a:spcPts val="0"/>
              </a:spcBef>
            </a:pPr>
            <a:r>
              <a:rPr lang="en-GB" dirty="0"/>
              <a:t>Practical classes</a:t>
            </a:r>
          </a:p>
          <a:p>
            <a:pPr lvl="1">
              <a:spcBef>
                <a:spcPts val="0"/>
              </a:spcBef>
            </a:pPr>
            <a:r>
              <a:rPr lang="en-GB" dirty="0"/>
              <a:t>Learn how to implement the methods used for management plan</a:t>
            </a:r>
          </a:p>
          <a:p>
            <a:r>
              <a:rPr lang="en-GB" dirty="0"/>
              <a:t>Fridays (&amp; some Thursday afternoons)</a:t>
            </a:r>
          </a:p>
          <a:p>
            <a:pPr lvl="1">
              <a:spcBef>
                <a:spcPts val="0"/>
              </a:spcBef>
            </a:pPr>
            <a:r>
              <a:rPr lang="en-GB" dirty="0"/>
              <a:t>Case study lectures</a:t>
            </a:r>
          </a:p>
          <a:p>
            <a:pPr lvl="1">
              <a:spcBef>
                <a:spcPts val="0"/>
              </a:spcBef>
            </a:pPr>
            <a:r>
              <a:rPr lang="en-GB" dirty="0"/>
              <a:t>Real life implementations of species management plans</a:t>
            </a:r>
          </a:p>
        </p:txBody>
      </p:sp>
      <p:sp>
        <p:nvSpPr>
          <p:cNvPr id="4" name="Google Shape;327;p33">
            <a:extLst>
              <a:ext uri="{FF2B5EF4-FFF2-40B4-BE49-F238E27FC236}">
                <a16:creationId xmlns:a16="http://schemas.microsoft.com/office/drawing/2014/main" id="{7D96B3A1-5AC4-47AF-916B-F9C844D8DA90}"/>
              </a:ext>
            </a:extLst>
          </p:cNvPr>
          <p:cNvSpPr/>
          <p:nvPr/>
        </p:nvSpPr>
        <p:spPr>
          <a:xfrm>
            <a:off x="311700" y="1032487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566354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5594" y="143895"/>
            <a:ext cx="91384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Aims of this course</a:t>
            </a:r>
            <a:endParaRPr dirty="0"/>
          </a:p>
        </p:txBody>
      </p:sp>
      <p:sp>
        <p:nvSpPr>
          <p:cNvPr id="75" name="Google Shape;75;p15"/>
          <p:cNvSpPr/>
          <p:nvPr/>
        </p:nvSpPr>
        <p:spPr>
          <a:xfrm>
            <a:off x="3260687" y="66398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9EFD32B-50A5-40E7-B445-0C4ABB4DD305}"/>
              </a:ext>
            </a:extLst>
          </p:cNvPr>
          <p:cNvSpPr txBox="1">
            <a:spLocks/>
          </p:cNvSpPr>
          <p:nvPr/>
        </p:nvSpPr>
        <p:spPr>
          <a:xfrm>
            <a:off x="311699" y="769206"/>
            <a:ext cx="8520600" cy="428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+mj-lt"/>
              <a:buAutoNum type="arabicPeriod"/>
            </a:pPr>
            <a:r>
              <a:rPr lang="en-GB" sz="1600" dirty="0"/>
              <a:t>Understand the fundamental quantitative methods</a:t>
            </a:r>
          </a:p>
          <a:p>
            <a:pPr lvl="1"/>
            <a:r>
              <a:rPr lang="en-GB" sz="1200" dirty="0"/>
              <a:t>Teach you four core quantitative methods to help you do conservation and management.</a:t>
            </a:r>
          </a:p>
          <a:p>
            <a:pPr>
              <a:buFont typeface="+mj-lt"/>
              <a:buAutoNum type="arabicPeriod"/>
            </a:pPr>
            <a:endParaRPr lang="en-GB" sz="1600" dirty="0"/>
          </a:p>
          <a:p>
            <a:pPr>
              <a:buFont typeface="+mj-lt"/>
              <a:buAutoNum type="arabicPeriod"/>
            </a:pPr>
            <a:r>
              <a:rPr lang="en-GB" sz="1600" dirty="0"/>
              <a:t>Get some practical experience using methods</a:t>
            </a:r>
          </a:p>
          <a:p>
            <a:pPr lvl="1"/>
            <a:r>
              <a:rPr lang="en-GB" sz="1200" dirty="0"/>
              <a:t>So you can put on your CV “I know </a:t>
            </a:r>
            <a:r>
              <a:rPr lang="en-GB" sz="1200" b="1" dirty="0">
                <a:solidFill>
                  <a:srgbClr val="7030A0"/>
                </a:solidFill>
              </a:rPr>
              <a:t>how</a:t>
            </a:r>
            <a:r>
              <a:rPr lang="en-GB" sz="1200" dirty="0"/>
              <a:t> to do X”</a:t>
            </a:r>
          </a:p>
          <a:p>
            <a:pPr>
              <a:buFont typeface="+mj-lt"/>
              <a:buAutoNum type="arabicPeriod"/>
            </a:pPr>
            <a:endParaRPr lang="en-GB" sz="1600" dirty="0"/>
          </a:p>
          <a:p>
            <a:pPr>
              <a:buFont typeface="+mj-lt"/>
              <a:buAutoNum type="arabicPeriod"/>
            </a:pPr>
            <a:r>
              <a:rPr lang="en-GB" sz="1600" dirty="0"/>
              <a:t>Have you appreciate the statistical concepts</a:t>
            </a:r>
          </a:p>
          <a:p>
            <a:pPr lvl="1"/>
            <a:r>
              <a:rPr lang="en-GB" sz="1200" dirty="0"/>
              <a:t>So you can put on your CV “I know </a:t>
            </a:r>
            <a:r>
              <a:rPr lang="en-GB" sz="1200" b="1" dirty="0">
                <a:solidFill>
                  <a:srgbClr val="7030A0"/>
                </a:solidFill>
              </a:rPr>
              <a:t>why</a:t>
            </a:r>
            <a:r>
              <a:rPr lang="en-GB" sz="1200" dirty="0"/>
              <a:t> to do X”</a:t>
            </a:r>
          </a:p>
          <a:p>
            <a:pPr>
              <a:buFont typeface="+mj-lt"/>
              <a:buAutoNum type="arabicPeriod"/>
            </a:pPr>
            <a:endParaRPr lang="en-GB" sz="1600" dirty="0"/>
          </a:p>
          <a:p>
            <a:pPr>
              <a:buFont typeface="+mj-lt"/>
              <a:buAutoNum type="arabicPeriod"/>
            </a:pPr>
            <a:r>
              <a:rPr lang="en-GB" sz="1600" dirty="0"/>
              <a:t>Use results to guide decision making</a:t>
            </a:r>
          </a:p>
          <a:p>
            <a:pPr lvl="1"/>
            <a:r>
              <a:rPr lang="en-GB" sz="1200" dirty="0"/>
              <a:t>Get experience using results to help guide decision making in a conservation setting.</a:t>
            </a:r>
          </a:p>
          <a:p>
            <a:pPr>
              <a:buFont typeface="+mj-lt"/>
              <a:buAutoNum type="arabicPeriod"/>
            </a:pPr>
            <a:endParaRPr lang="en-GB" sz="1600" dirty="0"/>
          </a:p>
          <a:p>
            <a:pPr>
              <a:buFont typeface="+mj-lt"/>
              <a:buAutoNum type="arabicPeriod"/>
            </a:pPr>
            <a:r>
              <a:rPr lang="en-GB" sz="1600" dirty="0"/>
              <a:t>Have you appreciate how statistics relates to biology and wider world</a:t>
            </a:r>
          </a:p>
          <a:p>
            <a:pPr lvl="1"/>
            <a:r>
              <a:rPr lang="en-GB" sz="1200" dirty="0"/>
              <a:t>Why do we bother with stats in the first place</a:t>
            </a:r>
          </a:p>
          <a:p>
            <a:pPr>
              <a:buFont typeface="+mj-lt"/>
              <a:buAutoNum type="arabicPeriod"/>
            </a:pPr>
            <a:endParaRPr lang="en-GB" sz="1600" dirty="0"/>
          </a:p>
          <a:p>
            <a:pPr>
              <a:buFont typeface="+mj-lt"/>
              <a:buAutoNum type="arabicPeriod"/>
            </a:pPr>
            <a:r>
              <a:rPr lang="en-GB" sz="1600" dirty="0"/>
              <a:t>Have you be critical of science</a:t>
            </a:r>
          </a:p>
          <a:p>
            <a:pPr lvl="1"/>
            <a:r>
              <a:rPr lang="en-GB" sz="1200" dirty="0"/>
              <a:t>Do not trust something just because it is published</a:t>
            </a:r>
          </a:p>
          <a:p>
            <a:pPr>
              <a:buFont typeface="+mj-lt"/>
              <a:buAutoNum type="arabicPeriod"/>
            </a:pPr>
            <a:endParaRPr lang="en-GB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77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conservation?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be crudely boiled down to a generic problem and solution.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Problem: </a:t>
            </a:r>
            <a:br>
              <a:rPr lang="en-GB"/>
            </a:br>
            <a:r>
              <a:rPr lang="en-GB" b="1">
                <a:solidFill>
                  <a:srgbClr val="741B47"/>
                </a:solidFill>
              </a:rPr>
              <a:t>Too few animals (or will be soon)</a:t>
            </a:r>
            <a:endParaRPr b="1">
              <a:solidFill>
                <a:srgbClr val="741B47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Solution: </a:t>
            </a:r>
            <a:br>
              <a:rPr lang="en-GB"/>
            </a:br>
            <a:r>
              <a:rPr lang="en-GB" b="1">
                <a:solidFill>
                  <a:srgbClr val="741B47"/>
                </a:solidFill>
              </a:rPr>
              <a:t>Have more animals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993" y="0"/>
            <a:ext cx="342901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765975" y="10177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60210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t="6100" b="15289"/>
          <a:stretch/>
        </p:blipFill>
        <p:spPr>
          <a:xfrm>
            <a:off x="0" y="2189175"/>
            <a:ext cx="9144000" cy="295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1537800" y="281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species management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1223075" y="1152475"/>
            <a:ext cx="2750700" cy="9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Problem: </a:t>
            </a:r>
            <a:br>
              <a:rPr lang="en-GB"/>
            </a:br>
            <a:r>
              <a:rPr lang="en-GB" b="1">
                <a:solidFill>
                  <a:srgbClr val="741B47"/>
                </a:solidFill>
              </a:rPr>
              <a:t>Too many animals </a:t>
            </a:r>
            <a:br>
              <a:rPr lang="en-GB" b="1">
                <a:solidFill>
                  <a:srgbClr val="741B47"/>
                </a:solidFill>
              </a:rPr>
            </a:br>
            <a:r>
              <a:rPr lang="en-GB" b="1">
                <a:solidFill>
                  <a:srgbClr val="741B47"/>
                </a:solidFill>
              </a:rPr>
              <a:t>(or will be soon)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3973800" y="1152475"/>
            <a:ext cx="5170200" cy="10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Solution: </a:t>
            </a:r>
            <a:br>
              <a:rPr lang="en-GB" sz="1800">
                <a:solidFill>
                  <a:schemeClr val="dk2"/>
                </a:solidFill>
              </a:rPr>
            </a:br>
            <a:r>
              <a:rPr lang="en-GB" sz="1800" b="1">
                <a:solidFill>
                  <a:srgbClr val="741B47"/>
                </a:solidFill>
              </a:rPr>
              <a:t>Have fewer animals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2339600" y="85428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Different faces of the same coin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13" y="1301425"/>
            <a:ext cx="5022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problems faced by both conservation and management are exactly the same. The key difference is that the directions are reversed: </a:t>
            </a:r>
            <a:r>
              <a:rPr lang="en-GB" b="1">
                <a:solidFill>
                  <a:srgbClr val="741B47"/>
                </a:solidFill>
              </a:rPr>
              <a:t>too few</a:t>
            </a:r>
            <a:r>
              <a:rPr lang="en-GB"/>
              <a:t> in conservation; </a:t>
            </a:r>
            <a:r>
              <a:rPr lang="en-GB" b="1">
                <a:solidFill>
                  <a:srgbClr val="741B47"/>
                </a:solidFill>
              </a:rPr>
              <a:t>too many</a:t>
            </a:r>
            <a:r>
              <a:rPr lang="en-GB"/>
              <a:t> in management.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Figuring out what to do for both follows the same steps and must be based on the ecology/biology of the given species.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0128" y="97725"/>
            <a:ext cx="3128025" cy="4965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1511688" y="10177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24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Different faces of the same coin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44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Same species, completely different scenarios: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Problem: Too few water voles (UK)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Solution: Eradicate mink (</a:t>
            </a:r>
            <a:r>
              <a:rPr lang="en-GB" b="1">
                <a:solidFill>
                  <a:srgbClr val="741B47"/>
                </a:solidFill>
              </a:rPr>
              <a:t>increase survival</a:t>
            </a:r>
            <a:r>
              <a:rPr lang="en-GB"/>
              <a:t>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Problem: Too many water voles (France)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Solution: Pesticide (</a:t>
            </a:r>
            <a:r>
              <a:rPr lang="en-GB" b="1">
                <a:solidFill>
                  <a:srgbClr val="741B47"/>
                </a:solidFill>
              </a:rPr>
              <a:t>decrease survival</a:t>
            </a:r>
            <a:r>
              <a:rPr lang="en-GB"/>
              <a:t>)</a:t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1620888" y="10177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l="50821" t="26786" b="12485"/>
          <a:stretch/>
        </p:blipFill>
        <p:spPr>
          <a:xfrm>
            <a:off x="5304149" y="1584750"/>
            <a:ext cx="3687451" cy="244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2137050" y="0"/>
            <a:ext cx="486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Native species are recovering</a:t>
            </a: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75" y="3073325"/>
            <a:ext cx="2857725" cy="20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0212" y="3073325"/>
            <a:ext cx="2689215" cy="200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6350" y="3073325"/>
            <a:ext cx="2971636" cy="20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6350" y="1279450"/>
            <a:ext cx="2971625" cy="1685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 rotWithShape="1">
          <a:blip r:embed="rId7">
            <a:alphaModFix/>
          </a:blip>
          <a:srcRect t="1164" b="4201"/>
          <a:stretch/>
        </p:blipFill>
        <p:spPr>
          <a:xfrm>
            <a:off x="3160200" y="1279450"/>
            <a:ext cx="2689222" cy="16859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>
            <a:off x="3260688" y="9305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112" name="Google Shape;112;p19"/>
          <p:cNvPicPr preferRelativeResize="0"/>
          <p:nvPr/>
        </p:nvPicPr>
        <p:blipFill rotWithShape="1">
          <a:blip r:embed="rId8">
            <a:alphaModFix/>
          </a:blip>
          <a:srcRect l="24649" t="14698" r="23215" b="30621"/>
          <a:stretch/>
        </p:blipFill>
        <p:spPr>
          <a:xfrm>
            <a:off x="185575" y="1279450"/>
            <a:ext cx="2857720" cy="1685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1488600" y="178375"/>
            <a:ext cx="61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Non-native species are spreading</a:t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175" y="2843550"/>
            <a:ext cx="2233551" cy="2233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0925" y="2843550"/>
            <a:ext cx="2638052" cy="22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4175" y="2843551"/>
            <a:ext cx="3321276" cy="22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2881" y="1017725"/>
            <a:ext cx="3022569" cy="17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57112" y="1017725"/>
            <a:ext cx="3496417" cy="170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6150" y="1017725"/>
            <a:ext cx="1701599" cy="1701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3260688" y="75106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1158</Words>
  <Application>Microsoft Office PowerPoint</Application>
  <PresentationFormat>On-screen Show (16:9)</PresentationFormat>
  <Paragraphs>133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Simple Light</vt:lpstr>
      <vt:lpstr>Wildlife conservation &amp; management</vt:lpstr>
      <vt:lpstr>PowerPoint Presentation</vt:lpstr>
      <vt:lpstr>Aims of this course</vt:lpstr>
      <vt:lpstr>What is conservation?</vt:lpstr>
      <vt:lpstr>What is species management</vt:lpstr>
      <vt:lpstr>Different faces of the same coin</vt:lpstr>
      <vt:lpstr>Different faces of the same coin</vt:lpstr>
      <vt:lpstr>Native species are recovering</vt:lpstr>
      <vt:lpstr>Non-native species are spreading</vt:lpstr>
      <vt:lpstr>Native herbivores occur at unprecedented densities</vt:lpstr>
      <vt:lpstr>Disentangling complex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Abundances, rates and dynamics</vt:lpstr>
      <vt:lpstr>Quantifying problems: Core concept of the course</vt:lpstr>
      <vt:lpstr>You need to know what’s happening!</vt:lpstr>
      <vt:lpstr>Adaptive management</vt:lpstr>
      <vt:lpstr>Assessments</vt:lpstr>
      <vt:lpstr>Advocacy presentations</vt:lpstr>
      <vt:lpstr>Management plans</vt:lpstr>
      <vt:lpstr>Structure of course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Wildlife conservation &amp; management</dc:title>
  <dc:creator>Deon Roos</dc:creator>
  <cp:lastModifiedBy>Deon Roos</cp:lastModifiedBy>
  <cp:revision>19</cp:revision>
  <dcterms:modified xsi:type="dcterms:W3CDTF">2021-11-07T16:10:18Z</dcterms:modified>
</cp:coreProperties>
</file>